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</p:sldIdLst>
  <p:sldSz cy="5143500" cx="9144000"/>
  <p:notesSz cx="6858000" cy="9144000"/>
  <p:embeddedFontLst>
    <p:embeddedFont>
      <p:font typeface="Proxima Nova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94" Type="http://schemas.openxmlformats.org/officeDocument/2006/relationships/font" Target="fonts/ProximaNova-bold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ProximaNova-regular.fntdata"/><Relationship Id="rId90" Type="http://schemas.openxmlformats.org/officeDocument/2006/relationships/slide" Target="slides/slide85.xml"/><Relationship Id="rId93" Type="http://schemas.openxmlformats.org/officeDocument/2006/relationships/font" Target="fonts/ProximaNova-italic.fntdata"/><Relationship Id="rId92" Type="http://schemas.openxmlformats.org/officeDocument/2006/relationships/font" Target="fonts/ProximaNova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a07c5a18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9a07c5a18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a07c5a18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9a07c5a18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9a07c5a18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9a07c5a18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a043dd7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a043dd7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a043dd7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a043dd7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a043dd78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a043dd78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a043dd78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a043dd78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a043dd78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a043dd78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a043dd78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a043dd78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a043dd78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a043dd78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a043dd78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a043dd78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a043dd78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a043dd78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a043dd78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a043dd78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a043dd786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a043dd786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a043dd78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a043dd78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a043dd786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a043dd786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a043dd786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a043dd786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a043dd78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a043dd78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a043dd78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a043dd78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a043dd786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a043dd786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a043dd786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a043dd786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4265512a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a4265512a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a518a59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a518a59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a0eff58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a0eff58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a0eff58f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a0eff58f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a0eff58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a0eff58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a0eff58f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a0eff58f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a0eff58f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a0eff58f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a0eff58f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5a0eff58f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a0eff58f7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a0eff58f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a0eff58f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a0eff58f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a0eff58f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a0eff58f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a64dc9a3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a64dc9a3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a0eff58f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a0eff58f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a0eff58f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a0eff58f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a0eff58f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a0eff58f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5a518a599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5a518a599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5a518a599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5a518a599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a0eff58f7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a0eff58f7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a518a599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a518a599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a518a599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a518a599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a518a599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a518a599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a518a599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a518a599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a07c5a18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a07c5a18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a518a599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a518a599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a518a599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a518a599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a518a599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a518a599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a518a599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a518a599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a6ea716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a6ea716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a6ea716c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a6ea716c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a0eff58f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a0eff58f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a6ea716c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a6ea716c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5a6ea716c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5a6ea716c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a1885b690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a1885b690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a07c5a18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a07c5a18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6240a24b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6240a24b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240a24bb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6240a24bb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6240a24bb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6240a24bb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a4265512a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a4265512a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6240a24bb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6240a24bb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6240a24b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6240a24b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a4265512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a4265512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a4265512a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a4265512a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a4265512a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a4265512a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9a07c5a1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9a07c5a1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a07c5a18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a07c5a18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a4265512a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a4265512a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a2d19a7a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a2d19a7a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a4265512a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a4265512a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a4265512a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a4265512a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a4265512a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a4265512a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a4265512a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a4265512a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a4265512a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a4265512a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a4265512a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a4265512a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a4265512a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a4265512a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a4265512a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a4265512a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a07c5a18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9a07c5a18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a4265512a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a4265512a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a4265512a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a4265512a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a4265512a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a4265512a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a4265512a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2a4265512a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4265512a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a4265512a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a4265512a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a4265512a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a07c5a18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a07c5a18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jesusalzati.com" TargetMode="External"/><Relationship Id="rId4" Type="http://schemas.openxmlformats.org/officeDocument/2006/relationships/image" Target="../media/image1.png"/><Relationship Id="rId10" Type="http://schemas.openxmlformats.org/officeDocument/2006/relationships/image" Target="../media/image8.jpg"/><Relationship Id="rId9" Type="http://schemas.openxmlformats.org/officeDocument/2006/relationships/image" Target="../media/image10.jpg"/><Relationship Id="rId5" Type="http://schemas.openxmlformats.org/officeDocument/2006/relationships/image" Target="../media/image3.png"/><Relationship Id="rId6" Type="http://schemas.openxmlformats.org/officeDocument/2006/relationships/image" Target="../media/image28.png"/><Relationship Id="rId7" Type="http://schemas.openxmlformats.org/officeDocument/2006/relationships/image" Target="../media/image9.png"/><Relationship Id="rId8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youtube.com/watch?v=ltXEA5p7He8" TargetMode="External"/><Relationship Id="rId4" Type="http://schemas.openxmlformats.org/officeDocument/2006/relationships/image" Target="../media/image1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youtube.com/watch?v=59Kdpv1M8xs" TargetMode="External"/><Relationship Id="rId4" Type="http://schemas.openxmlformats.org/officeDocument/2006/relationships/image" Target="../media/image1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outube.com/watch?v=2J6Hz-Uz1fY&amp;t=6s" TargetMode="External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6.png"/><Relationship Id="rId5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zhKBpGc_oak" TargetMode="External"/><Relationship Id="rId4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Relationship Id="rId4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www.informationisbeautiful.net/visualizations/worlds-biggest-data-breaches-hacks" TargetMode="External"/><Relationship Id="rId4" Type="http://schemas.openxmlformats.org/officeDocument/2006/relationships/image" Target="../media/image6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phishingquiz.withgoogle.com/?hl=es" TargetMode="External"/><Relationship Id="rId4" Type="http://schemas.openxmlformats.org/officeDocument/2006/relationships/image" Target="../media/image4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www.youtube.com/watch?v=j0EZpH_eIsY" TargetMode="External"/><Relationship Id="rId4" Type="http://schemas.openxmlformats.org/officeDocument/2006/relationships/image" Target="../media/image4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haveibeenpwned.com/" TargetMode="External"/><Relationship Id="rId4" Type="http://schemas.openxmlformats.org/officeDocument/2006/relationships/image" Target="../media/image4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7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Bienvenidos</a:t>
            </a:r>
            <a:endParaRPr b="1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53"/>
            <a:ext cx="8123100" cy="16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Curso-CiberSeguridad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Fechas del Curso: 13 - 19 Diciembre 2023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Ciberamenazas más comunes</a:t>
            </a:r>
            <a:r>
              <a:rPr lang="es-419"/>
              <a:t>:</a:t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11700" y="1463000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Ingeniería Social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Phishing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Ataques de Denegación de Servicio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Malware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Planteamiento de reto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375" y="189513"/>
            <a:ext cx="3015925" cy="476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Conociendo la Comunidad</a:t>
            </a:r>
            <a:r>
              <a:rPr lang="es-419"/>
              <a:t>: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463000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Wargames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RedTeam vs Blue Team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HackTheBox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Hacker Mindset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Bug Bounty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050" y="1166900"/>
            <a:ext cx="5689240" cy="31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Requisitos</a:t>
            </a:r>
            <a:r>
              <a:rPr lang="es-419"/>
              <a:t>: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463000"/>
            <a:ext cx="8520600" cy="16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Computadora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Acceso a Internet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Gestor de Máquinas Virtuales (VirtualBox o VMWare)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Distribución Linux Orientada a CiberSeguridad (Parrot OS ó Kali Linux)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Especialización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Ing. en Tecnologías de la Información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Ing. en Sistemas Computacionales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Lic. en Informática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Lic. en Ciencias Computacionales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¿En donde te encuentras?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¿Qué necesidades cubre la CiberSeguridad?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Administración - Contable - Financiero - Producción y Manufactura - Agrícola - Salud - Creativo - Logístico - Gastronómico - Automotriz - Aeroespacial - Industrial - Educativo - Gobierno - Militar - Naval - Fuerza Aérea - Inmobiliario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etc… Toda aquel profesión que su principal activo sea la información.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325" y="134750"/>
            <a:ext cx="3113675" cy="47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Back to the basics</a:t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152475"/>
            <a:ext cx="8520600" cy="37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Conocer cómo funcionan las cosas... para analizarlas, mejorarlas, y volverlas a reconstruir para un bien común.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Requisitos </a:t>
            </a:r>
            <a:r>
              <a:rPr b="1" lang="es-419"/>
              <a:t>indispensables</a:t>
            </a:r>
            <a:r>
              <a:rPr lang="es-419"/>
              <a:t>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Pensamiento lógico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Creatividad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Inglés (Recomendable)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Investigación - aprender a ser autodidacta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Paciencia… Mucha paciencia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Pasión por aprender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Práctica, práctica y más práctica...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555" y="0"/>
            <a:ext cx="59828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Expectativa vs realidad</a:t>
            </a:r>
            <a:endParaRPr/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1152475"/>
            <a:ext cx="525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Tenemos una idea errónea de lo que Hollywood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nos ha mostrado como concepto de un “Hacker”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aunque en la vida real es algo totalmente distinto.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Pero lo que sí es verdad es que requiere de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bastante disciplina, y pasión por el aprendizaje.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b="1" i="1" lang="es-419"/>
              <a:t>Think outside the box.</a:t>
            </a:r>
            <a:endParaRPr b="1" i="1"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154" y="0"/>
            <a:ext cx="35768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Creencias divertidas de la Seguridad Informática</a:t>
            </a:r>
            <a:endParaRPr/>
          </a:p>
        </p:txBody>
      </p:sp>
      <p:sp>
        <p:nvSpPr>
          <p:cNvPr id="184" name="Google Shape;18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Hackear el pentágono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Conseguir la contraseña de un correo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Hackear un Facebook, Whatsapp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Solo hackean a los bancos y las grandes empresas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Capucha negra y terminales con fondo negro y letras verdes.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Pero es más divertido pensar que a ti no te puede pasar…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“No soy tan importante como para que me hackeen”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341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Instructor: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4283100" cy="3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José de Jesús Alzati Zárate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Maestría en Seguridad Informática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Maestría en Tecnologías Web y Dispositivos Móviles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Auxiliar Informático (IT Helpdesk) - SABES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Web Developer PHP - Intermedia Digital Studios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IT System Admin - </a:t>
            </a:r>
            <a:r>
              <a:rPr lang="es-419" sz="1200"/>
              <a:t>Clauger USA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Consultor Externo - </a:t>
            </a:r>
            <a:r>
              <a:rPr lang="es-419" sz="1200"/>
              <a:t>Digital Solutions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 sz="1200"/>
              <a:t>PÁSELE</a:t>
            </a:r>
            <a:r>
              <a:rPr lang="es-419" sz="1200"/>
              <a:t> </a:t>
            </a:r>
            <a:r>
              <a:rPr lang="es-419" sz="1200" u="sng">
                <a:solidFill>
                  <a:schemeClr val="hlink"/>
                </a:solidFill>
                <a:hlinkClick r:id="rId3"/>
              </a:rPr>
              <a:t>https://jesusalzati.com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32520" l="0" r="0" t="32523"/>
          <a:stretch/>
        </p:blipFill>
        <p:spPr>
          <a:xfrm>
            <a:off x="3120202" y="4141874"/>
            <a:ext cx="1091277" cy="38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0994" y="2325325"/>
            <a:ext cx="1745233" cy="4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2844" y="0"/>
            <a:ext cx="385761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3135" y="3757848"/>
            <a:ext cx="1425400" cy="33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3125" y="1528650"/>
            <a:ext cx="1824025" cy="7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31248" y="3046123"/>
            <a:ext cx="664725" cy="6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91798" y="2816023"/>
            <a:ext cx="405386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El sentido de la Seguridad Informática</a:t>
            </a:r>
            <a:endParaRPr/>
          </a:p>
        </p:txBody>
      </p:sp>
      <p:sp>
        <p:nvSpPr>
          <p:cNvPr id="190" name="Google Shape;19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Me hackearon mis cuentas…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Las olvido y hago otras cuentas?</a:t>
            </a:r>
            <a:endParaRPr/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5031" y="1953681"/>
            <a:ext cx="3098975" cy="30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Panorama Hacker en México</a:t>
            </a:r>
            <a:endParaRPr/>
          </a:p>
        </p:txBody>
      </p:sp>
      <p:sp>
        <p:nvSpPr>
          <p:cNvPr id="197" name="Google Shape;19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¿Es mal visto un Hacker en México?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Narco-Hackers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Ciberdelincuentes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Sabotaje electoral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Control de Opinión pública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Fraudes electrónicos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01001011101101010001011101011101110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5216" y="0"/>
            <a:ext cx="28932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6228" y="0"/>
            <a:ext cx="6671544" cy="500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391" y="0"/>
            <a:ext cx="28932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Hackeando las elecciones 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México</a:t>
            </a:r>
            <a:endParaRPr/>
          </a:p>
        </p:txBody>
      </p:sp>
      <p:sp>
        <p:nvSpPr>
          <p:cNvPr id="221" name="Google Shape;22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https://www.youtube.com/watch?v=ltXEA5p7He8</a:t>
            </a:r>
            <a:endParaRPr sz="1400"/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445013"/>
            <a:ext cx="342900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Hackeando bancos en México</a:t>
            </a:r>
            <a:endParaRPr/>
          </a:p>
        </p:txBody>
      </p:sp>
      <p:sp>
        <p:nvSpPr>
          <p:cNvPr id="228" name="Google Shape;22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https://www.youtube.com/watch?v=59Kdpv1M8xs</a:t>
            </a:r>
            <a:endParaRPr sz="1400"/>
          </a:p>
        </p:txBody>
      </p:sp>
      <p:pic>
        <p:nvPicPr>
          <p:cNvPr id="229" name="Google Shape;22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525" y="1535900"/>
            <a:ext cx="5268475" cy="35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11" y="0"/>
            <a:ext cx="81695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HackingTeam y el espionaje del Gobierno Mexicano</a:t>
            </a: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25" y="1017725"/>
            <a:ext cx="7998600" cy="39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TecnoCensura</a:t>
            </a:r>
            <a:endParaRPr/>
          </a:p>
        </p:txBody>
      </p:sp>
      <p:sp>
        <p:nvSpPr>
          <p:cNvPr id="246" name="Google Shape;24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https://www.youtube.com/watch?v=2J6Hz-Uz1fY&amp;t=6s</a:t>
            </a:r>
            <a:endParaRPr sz="1400"/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5825" y="1631376"/>
            <a:ext cx="652816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2575" y="1662349"/>
            <a:ext cx="3348301" cy="334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975376" cy="22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1099" y="320476"/>
            <a:ext cx="3478475" cy="34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León, Guanajuato. 16 Mayo 2019.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https://www.youtube.com/watch?v=zhKBpGc_oak</a:t>
            </a:r>
            <a:endParaRPr/>
          </a:p>
        </p:txBody>
      </p:sp>
      <p:pic>
        <p:nvPicPr>
          <p:cNvPr id="253" name="Google Shape;25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3950" y="1614225"/>
            <a:ext cx="6003376" cy="33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Seguridad Informática no es lo mismo que hackear.</a:t>
            </a:r>
            <a:endParaRPr/>
          </a:p>
        </p:txBody>
      </p:sp>
      <p:sp>
        <p:nvSpPr>
          <p:cNvPr id="259" name="Google Shape;25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</a:rPr>
              <a:t>“Hackear” es una técnica.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</a:rPr>
              <a:t>Seguridad Informática es una disciplina que ayuda a conservar la Confidencialidad, Integridad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</a:rPr>
              <a:t>y la Disponibilidad de la Información.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</a:rPr>
              <a:t>Y entonces… ¿qué es un “Hacker”?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8600" y="2321725"/>
            <a:ext cx="3155400" cy="274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La RAE dice: (Oxford, Merriam-Webster, Cambridge)</a:t>
            </a:r>
            <a:endParaRPr/>
          </a:p>
        </p:txBody>
      </p:sp>
      <p:sp>
        <p:nvSpPr>
          <p:cNvPr id="266" name="Google Shape;26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Persona que accede ilegalmente a sistemas informáticos ajenos para apropiárselos u obtener información secreta.</a:t>
            </a:r>
            <a:endParaRPr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250" y="2086398"/>
            <a:ext cx="5536375" cy="26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263" y="85725"/>
            <a:ext cx="4943475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00" y="131275"/>
            <a:ext cx="5110349" cy="28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100" y="1858950"/>
            <a:ext cx="5520974" cy="31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82225"/>
            <a:ext cx="5526875" cy="31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9825" y="154797"/>
            <a:ext cx="5164650" cy="29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407825" cy="30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875" y="2295525"/>
            <a:ext cx="46397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836450" cy="32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9050" y="1921372"/>
            <a:ext cx="5262550" cy="29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69826" cy="34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600" y="1940725"/>
            <a:ext cx="5461000" cy="30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¿Entonces porque en México existen más ciberdelincuentes que Hackers Éticos?</a:t>
            </a:r>
            <a:endParaRPr/>
          </a:p>
        </p:txBody>
      </p:sp>
      <p:sp>
        <p:nvSpPr>
          <p:cNvPr id="308" name="Google Shape;308;p51"/>
          <p:cNvSpPr txBox="1"/>
          <p:nvPr>
            <p:ph idx="1" type="body"/>
          </p:nvPr>
        </p:nvSpPr>
        <p:spPr>
          <a:xfrm>
            <a:off x="311700" y="1152475"/>
            <a:ext cx="489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Aprendizaje tardío de nuevas tecnologías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Falta de dedicación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Malas prácticas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No existe la cultura de la prevención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Falta de aprendizaje constante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No existe una legislación madura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Falta de educación y ética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9" name="Google Shape;3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925" y="1388950"/>
            <a:ext cx="3621924" cy="362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050" y="152400"/>
            <a:ext cx="496789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76" y="0"/>
            <a:ext cx="84716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¿Porqué estudiar Seguridad Informática?</a:t>
            </a:r>
            <a:endParaRPr/>
          </a:p>
        </p:txBody>
      </p:sp>
      <p:sp>
        <p:nvSpPr>
          <p:cNvPr id="320" name="Google Shape;320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Divertida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Retadora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Adaptable a cualquier entorno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Colaborativa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Metodológica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Mejorar dia con dia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Bastante extensa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Interesante y poderosa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Es una profesión libre…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¿Listo para empezar?</a:t>
            </a:r>
            <a:endParaRPr/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Hacker Manifesto - The Mentor (artículo)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Relacionarse con el tema, la comunidad y la ideología 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Lee artículos, libros, películas, practica en tu propia computadora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Relájate, aprende a tu ritmo…. Es un estilo de vida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Actualízate todos los días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Aprende a programar en cualquier lenguaje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Únete a alguna comunidad hacker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Ayuda a otros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Participa en proyectos open source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Disfruta aprender nuevas cosas todos los días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¿Listo para empezar?</a:t>
            </a:r>
            <a:endParaRPr/>
          </a:p>
        </p:txBody>
      </p:sp>
      <p:pic>
        <p:nvPicPr>
          <p:cNvPr id="332" name="Google Shape;33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438" y="1158225"/>
            <a:ext cx="6765124" cy="38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¿Disclaimer? - Liberación de responsabilidad</a:t>
            </a:r>
            <a:endParaRPr/>
          </a:p>
        </p:txBody>
      </p:sp>
      <p:sp>
        <p:nvSpPr>
          <p:cNvPr id="338" name="Google Shape;33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Este taller es únicamente con fines educativos y tiene como objetivo informar y  capacitar a los asistentes en tema de CiberSeguridad, Seguridad Informática, Hacking ó Seguridad de la Información para generar personal profesional interesado en el tema con fines éticos y legales.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7"/>
          <p:cNvSpPr txBox="1"/>
          <p:nvPr>
            <p:ph type="title"/>
          </p:nvPr>
        </p:nvSpPr>
        <p:spPr>
          <a:xfrm>
            <a:off x="311700" y="16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1: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¿Qué es la Seguridad Informática?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¿Qué es la Seguridad Informática?</a:t>
            </a:r>
            <a:endParaRPr/>
          </a:p>
        </p:txBody>
      </p:sp>
      <p:sp>
        <p:nvSpPr>
          <p:cNvPr id="349" name="Google Shape;349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Medidas y controles que garantizan la confidencialidad, integridad y disponibilidad de los activos de un sistema informático incluyendo la información procesada, almacenada y comunicada.</a:t>
            </a:r>
            <a:endParaRPr/>
          </a:p>
          <a:p>
            <a:pPr indent="-342900" lvl="0" marL="457200" rtl="0" algn="just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Redes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Aplicaciones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Sistemas Operativos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Información y Datos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¿Qué es la Seguridad de la Información?</a:t>
            </a:r>
            <a:endParaRPr/>
          </a:p>
        </p:txBody>
      </p:sp>
      <p:sp>
        <p:nvSpPr>
          <p:cNvPr id="355" name="Google Shape;355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La protección de los sistemas de Información y de información contra el acceso, uso, divulgación, interrupción, modificación o destrucción no autorizados a fin de proporcionar confidencialidad, integridad y disponibilidad.</a:t>
            </a:r>
            <a:endParaRPr/>
          </a:p>
          <a:p>
            <a:pPr indent="-342900" lvl="0" marL="457200" rtl="0" algn="just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lang="es-419"/>
              <a:t>Confidencialidad:</a:t>
            </a:r>
            <a:r>
              <a:rPr lang="es-419"/>
              <a:t> Propiedad que se garantiza que es accesible únicamente a quien tiene los privilegios del acceso a la información.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s-419"/>
              <a:t>Integridad: </a:t>
            </a:r>
            <a:r>
              <a:rPr lang="es-419"/>
              <a:t>Salvaguarda la precisión y métodos de proceso.</a:t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s-419"/>
              <a:t>Disponibilidad: </a:t>
            </a:r>
            <a:r>
              <a:rPr lang="es-419"/>
              <a:t>Su presencia cuando se necesita.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Seguridad de la Información </a:t>
            </a:r>
            <a:endParaRPr/>
          </a:p>
        </p:txBody>
      </p:sp>
      <p:sp>
        <p:nvSpPr>
          <p:cNvPr id="361" name="Google Shape;361;p60"/>
          <p:cNvSpPr txBox="1"/>
          <p:nvPr>
            <p:ph idx="1" type="body"/>
          </p:nvPr>
        </p:nvSpPr>
        <p:spPr>
          <a:xfrm>
            <a:off x="311700" y="1152475"/>
            <a:ext cx="8520600" cy="3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La seguridad Informática no es igual a la seguridad de la información.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Es decir no se puede hacer Seguridad Informática, </a:t>
            </a:r>
            <a:r>
              <a:rPr b="1" lang="es-419"/>
              <a:t>SIN</a:t>
            </a:r>
            <a:r>
              <a:rPr lang="es-419"/>
              <a:t> seguridad de la Información, ya que debe estar basada en procesos por medio de sistemas de gestión de la seguridad de la información.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ISO 27001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Consiste en buenas prácticas para un sistema de gestión de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seguridad de la información, ayuda a identificación, tratado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y mitigación de un riesgo.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013" y="2678300"/>
            <a:ext cx="2200275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¿Por qué se protegen?</a:t>
            </a:r>
            <a:endParaRPr/>
          </a:p>
        </p:txBody>
      </p:sp>
      <p:sp>
        <p:nvSpPr>
          <p:cNvPr id="368" name="Google Shape;368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Pérdidas monetarias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Pérdidas de información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Amenazas de cualquier tipo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Se estima que existen pérdidas superiores a los $250 billones de USD relacionadas con el cibercrimen alrededor del mundo según McAfee.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¿Quién comete este tipo de crímenes?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Participaciones: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11700" y="1017725"/>
            <a:ext cx="428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Bug Bounty MEL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Programas Privados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HackerOne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7200" l="-21449" r="21449" t="-7200"/>
          <a:stretch/>
        </p:blipFill>
        <p:spPr>
          <a:xfrm>
            <a:off x="2303225" y="164525"/>
            <a:ext cx="3524369" cy="26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325" y="3092687"/>
            <a:ext cx="3351516" cy="174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649" y="2496300"/>
            <a:ext cx="3465625" cy="25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7725" y="72673"/>
            <a:ext cx="3085126" cy="21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Conocer al enemigo</a:t>
            </a:r>
            <a:endParaRPr/>
          </a:p>
        </p:txBody>
      </p:sp>
      <p:sp>
        <p:nvSpPr>
          <p:cNvPr id="374" name="Google Shape;37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Cibercriminales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Crimen organizado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Mafia tradicional y reclutamiento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Terroristas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ISIS, Al Qaeda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Exposición de secretos de seguridad nacional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Ciber-Terroristas: Electronic Syrian Army, Indonesian Code Party, Cozy Bear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Amenazas avanzadas persistentes (APT)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Naciones Extranjeras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Stuxnet, Ataque a PlayStation Network (GeoHotz)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Filtraciones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Hacktivistas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Delincuentes comunes</a:t>
            </a:r>
            <a:endParaRPr/>
          </a:p>
        </p:txBody>
      </p:sp>
      <p:pic>
        <p:nvPicPr>
          <p:cNvPr id="375" name="Google Shape;37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451" y="258575"/>
            <a:ext cx="3226949" cy="25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Sectores críticos</a:t>
            </a:r>
            <a:endParaRPr/>
          </a:p>
        </p:txBody>
      </p:sp>
      <p:sp>
        <p:nvSpPr>
          <p:cNvPr id="381" name="Google Shape;381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Sector Público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Gobierno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Dependencias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Sector Privado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s-419"/>
              <a:t>Empresas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Sector Militar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Sector Naval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Sector Aeroespacial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Conceptos y diferencias</a:t>
            </a:r>
            <a:endParaRPr/>
          </a:p>
        </p:txBody>
      </p:sp>
      <p:sp>
        <p:nvSpPr>
          <p:cNvPr id="387" name="Google Shape;38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Y el concepto Hacker al final, ¿entonces qué es?: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Pirata Informático? Se define la ideología de los piratas y </a:t>
            </a:r>
            <a:r>
              <a:rPr lang="es-419"/>
              <a:t>vandalismo</a:t>
            </a:r>
            <a:r>
              <a:rPr lang="es-419"/>
              <a:t> </a:t>
            </a:r>
            <a:r>
              <a:rPr lang="es-419"/>
              <a:t>marítimo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Experto en algo?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Crackers, Phreakers, Lammers, Script Kiddies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-419"/>
              <a:t>White Hat, Black Hat, Grey Hat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Hacker Ético</a:t>
            </a:r>
            <a:endParaRPr/>
          </a:p>
        </p:txBody>
      </p:sp>
      <p:sp>
        <p:nvSpPr>
          <p:cNvPr id="393" name="Google Shape;393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Hoy en día se considera el término “Hacker Ético” a la persona que está autorizada a hacer pruebas de penetración a un sistema informático para poder analizar sus vulnerabilidades y mejorarlas para un fin común.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Es decir, siempre estar un paso adelante del cibercriminal, para que éste no logre vulnerar los sistemas y logre robar información.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Aunque alcanzar la Seguridad Informática al 100% es imposible.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800" y="60563"/>
            <a:ext cx="6654400" cy="502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Áreas de la Seguridad Informática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10" name="Google Shape;41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56"/>
            <a:ext cx="9144000" cy="512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9"/>
          <p:cNvSpPr txBox="1"/>
          <p:nvPr>
            <p:ph type="title"/>
          </p:nvPr>
        </p:nvSpPr>
        <p:spPr>
          <a:xfrm>
            <a:off x="311700" y="13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Information is Beautiful</a:t>
            </a:r>
            <a:endParaRPr/>
          </a:p>
        </p:txBody>
      </p:sp>
      <p:sp>
        <p:nvSpPr>
          <p:cNvPr id="416" name="Google Shape;416;p69"/>
          <p:cNvSpPr txBox="1"/>
          <p:nvPr>
            <p:ph idx="1" type="body"/>
          </p:nvPr>
        </p:nvSpPr>
        <p:spPr>
          <a:xfrm>
            <a:off x="311700" y="7069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-419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https://www.informationisbeautiful.net/visualizations/worlds-biggest-data-breaches-hacks</a:t>
            </a:r>
            <a:endParaRPr/>
          </a:p>
        </p:txBody>
      </p:sp>
      <p:pic>
        <p:nvPicPr>
          <p:cNvPr id="417" name="Google Shape;4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713" y="1028750"/>
            <a:ext cx="8104577" cy="383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0"/>
          <p:cNvSpPr txBox="1"/>
          <p:nvPr>
            <p:ph type="title"/>
          </p:nvPr>
        </p:nvSpPr>
        <p:spPr>
          <a:xfrm>
            <a:off x="311700" y="445025"/>
            <a:ext cx="457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Mitos de la Seguridad Informática</a:t>
            </a:r>
            <a:endParaRPr/>
          </a:p>
        </p:txBody>
      </p:sp>
      <p:pic>
        <p:nvPicPr>
          <p:cNvPr id="423" name="Google Shape;4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898" y="0"/>
            <a:ext cx="42541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"/>
          <p:cNvSpPr txBox="1"/>
          <p:nvPr>
            <p:ph type="title"/>
          </p:nvPr>
        </p:nvSpPr>
        <p:spPr>
          <a:xfrm>
            <a:off x="311700" y="16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2: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Introducción a la Ciberseguridad y el Cumplimiento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Legal en México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Temario (Encuadre del Curso):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152475"/>
            <a:ext cx="4283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Fundamentos de Ciberseguridad y Expectativas del Curso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Introducción a la Ciberseguridad y Cumplimiento Legal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Distribuciones Linux orientadas a CiberSeguridad y Arquitecturas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Ciberamenazas más comunes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Comunidad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Cierre del Curso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 sz="1200"/>
              <a:t>cifrado </a:t>
            </a:r>
            <a:r>
              <a:rPr lang="es-419" sz="1200"/>
              <a:t>atbash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125" y="1090125"/>
            <a:ext cx="4677874" cy="28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Legislación Informática en México</a:t>
            </a:r>
            <a:endParaRPr/>
          </a:p>
        </p:txBody>
      </p:sp>
      <p:sp>
        <p:nvSpPr>
          <p:cNvPr id="434" name="Google Shape;434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Código Penal Federal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Artículo 211 Bis 1 al Bis 7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Privacidad de datos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Ley Federal de Protección de Datos Personales en Posesión de Particulares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Ley General de Protección de Datos Personales en Posesión de Sujetos Obligados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¿Quienes son los más atacados?</a:t>
            </a:r>
            <a:endParaRPr/>
          </a:p>
        </p:txBody>
      </p:sp>
      <p:sp>
        <p:nvSpPr>
          <p:cNvPr id="440" name="Google Shape;440;p73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Entidades Financieras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Entidades Industriales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Entidades Militares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Ciberdelitos</a:t>
            </a:r>
            <a:endParaRPr/>
          </a:p>
        </p:txBody>
      </p:sp>
      <p:sp>
        <p:nvSpPr>
          <p:cNvPr id="446" name="Google Shape;446;p74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¿Sabes cual es la sintomatología de su empresa en relación a los ciberdelitos?</a:t>
            </a:r>
            <a:br>
              <a:rPr b="1" lang="es-419"/>
            </a:br>
            <a:r>
              <a:rPr b="1" lang="es-419"/>
              <a:t>¿Qué es un ciberdelito?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En la empresa donde laboras, se encuentra habilitado algún grupo de respuesta a incidentes?</a:t>
            </a:r>
            <a:br>
              <a:rPr b="1" lang="es-419"/>
            </a:br>
            <a:br>
              <a:rPr b="1" lang="es-419"/>
            </a:br>
            <a:r>
              <a:rPr b="1" lang="es-419"/>
              <a:t>¿Sabes si ya has sido víctima de un ciberdelito?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La empresa documenta los sucesos de ciberdelitos de los cuales ha sido víctima?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¿A </a:t>
            </a:r>
            <a:r>
              <a:rPr b="1" lang="es-419"/>
              <a:t>quién</a:t>
            </a:r>
            <a:r>
              <a:rPr b="1" lang="es-419"/>
              <a:t> acudir en </a:t>
            </a:r>
            <a:r>
              <a:rPr b="1" lang="es-419"/>
              <a:t>caso</a:t>
            </a:r>
            <a:r>
              <a:rPr b="1" lang="es-419"/>
              <a:t> de ciberdelitos? ¿Policía Cibernética?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Tipos de ciberataques más comunes</a:t>
            </a:r>
            <a:endParaRPr/>
          </a:p>
        </p:txBody>
      </p:sp>
      <p:sp>
        <p:nvSpPr>
          <p:cNvPr id="452" name="Google Shape;452;p75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Phishing: </a:t>
            </a:r>
            <a:r>
              <a:rPr lang="es-419"/>
              <a:t>Correos, llamadas, mensajes o sitios web fraudulentos diseñados para manipular personas para que descarguen algún tipo de software malicioso, compartan información confidencial o se realicen otras acciones que exponga a ellos mismos o a sus organizadores.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Ransomware: </a:t>
            </a:r>
            <a:r>
              <a:rPr lang="es-419"/>
              <a:t>Es un tipo de software malicioso que bloquea el acceso a datos o dispositivos de una </a:t>
            </a:r>
            <a:r>
              <a:rPr lang="es-419"/>
              <a:t>víctima</a:t>
            </a:r>
            <a:r>
              <a:rPr lang="es-419"/>
              <a:t> y amenaza con mantenerlos bloqueados hasta pagar un rescate al atacante.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Malware: </a:t>
            </a:r>
            <a:r>
              <a:rPr lang="es-419"/>
              <a:t>Término que se describe a pieza de software que realiza acciones maliciosas a sistemas informáticos, como robo, borrado, etc.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Tipos de ciberataques más comunes</a:t>
            </a:r>
            <a:endParaRPr/>
          </a:p>
        </p:txBody>
      </p:sp>
      <p:sp>
        <p:nvSpPr>
          <p:cNvPr id="458" name="Google Shape;458;p76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DDOS: </a:t>
            </a:r>
            <a:r>
              <a:rPr lang="es-419"/>
              <a:t>Ataque distribuido de denegación de servicio, hace que un sitio web o un recurso de la red no esté disponible haciendo colapsar con tráfico malintencionado.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Virus y Troyanos: </a:t>
            </a:r>
            <a:r>
              <a:rPr lang="es-419"/>
              <a:t>Software malintencionado que se disfraza de software legítimo para poder realizar acciones que el usuario no autoriza. Hace referencia a los caballos de Troya.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Rootkits: </a:t>
            </a:r>
            <a:r>
              <a:rPr lang="es-419"/>
              <a:t>Software malicioso y sigiloso que permite al atacante tener acceso no autorizado al equipo de la </a:t>
            </a:r>
            <a:r>
              <a:rPr lang="es-419"/>
              <a:t>víctima</a:t>
            </a:r>
            <a:r>
              <a:rPr lang="es-419"/>
              <a:t>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Práctica 1: Identificar delitos en base a la Ley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Prueba de Phishing</a:t>
            </a:r>
            <a:endParaRPr/>
          </a:p>
        </p:txBody>
      </p:sp>
      <p:sp>
        <p:nvSpPr>
          <p:cNvPr id="469" name="Google Shape;469;p78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https://phishingquiz.withgoogle.com/?hl=es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0" name="Google Shape;47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088" y="1583625"/>
            <a:ext cx="4307825" cy="323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Anatomía de un ciberataque</a:t>
            </a:r>
            <a:endParaRPr/>
          </a:p>
        </p:txBody>
      </p:sp>
      <p:sp>
        <p:nvSpPr>
          <p:cNvPr id="476" name="Google Shape;476;p79"/>
          <p:cNvSpPr txBox="1"/>
          <p:nvPr>
            <p:ph idx="1" type="body"/>
          </p:nvPr>
        </p:nvSpPr>
        <p:spPr>
          <a:xfrm>
            <a:off x="311700" y="1152475"/>
            <a:ext cx="8520600" cy="35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https://www.youtube.com/watch?v=j0EZpH_eIsY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77" name="Google Shape;47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313" y="1594601"/>
            <a:ext cx="6807374" cy="34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¿Llegaste a ser víctima de phishing en años anteriores?</a:t>
            </a:r>
            <a:endParaRPr/>
          </a:p>
        </p:txBody>
      </p:sp>
      <p:sp>
        <p:nvSpPr>
          <p:cNvPr id="483" name="Google Shape;483;p80"/>
          <p:cNvSpPr txBox="1"/>
          <p:nvPr>
            <p:ph idx="1" type="body"/>
          </p:nvPr>
        </p:nvSpPr>
        <p:spPr>
          <a:xfrm>
            <a:off x="311700" y="2011350"/>
            <a:ext cx="8520600" cy="273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u="sng">
                <a:solidFill>
                  <a:schemeClr val="hlink"/>
                </a:solidFill>
                <a:hlinkClick r:id="rId3"/>
              </a:rPr>
              <a:t>https://haveibeenpwned.com/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483" y="2571745"/>
            <a:ext cx="4363025" cy="21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1"/>
          <p:cNvSpPr txBox="1"/>
          <p:nvPr>
            <p:ph type="title"/>
          </p:nvPr>
        </p:nvSpPr>
        <p:spPr>
          <a:xfrm>
            <a:off x="311700" y="445025"/>
            <a:ext cx="4468200" cy="9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¿Estás listo para pensar como un hacker?</a:t>
            </a:r>
            <a:endParaRPr/>
          </a:p>
        </p:txBody>
      </p:sp>
      <p:sp>
        <p:nvSpPr>
          <p:cNvPr id="490" name="Google Shape;490;p81"/>
          <p:cNvSpPr txBox="1"/>
          <p:nvPr>
            <p:ph idx="1" type="body"/>
          </p:nvPr>
        </p:nvSpPr>
        <p:spPr>
          <a:xfrm>
            <a:off x="311700" y="1851925"/>
            <a:ext cx="4091400" cy="27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Objetivo:</a:t>
            </a:r>
            <a:r>
              <a:rPr lang="es-419"/>
              <a:t> Encontrar el enlace que me llevará a la plataforma DVWA para poder practicar ejercicios de vulnerabilidades web de la OWASP TOP 10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Pista: Instructor ya dió la pista.</a:t>
            </a:r>
            <a:endParaRPr/>
          </a:p>
        </p:txBody>
      </p:sp>
      <p:pic>
        <p:nvPicPr>
          <p:cNvPr id="491" name="Google Shape;49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350" y="749213"/>
            <a:ext cx="4059299" cy="3645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Fundamentos de Ciberseguridad y Expectativas del Curso</a:t>
            </a:r>
            <a:r>
              <a:rPr lang="es-419"/>
              <a:t>: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463000"/>
            <a:ext cx="50211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Expectativas del Curso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¿Qué esperan aprender?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¿Cómo lo piensan aplicar?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¿A quien lo planeo dirigir?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¿Qué entiende por Ciberseguridad?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251" y="1359075"/>
            <a:ext cx="2808375" cy="34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Metodologías para ciberseguridad y pentesting</a:t>
            </a:r>
            <a:endParaRPr/>
          </a:p>
        </p:txBody>
      </p:sp>
      <p:sp>
        <p:nvSpPr>
          <p:cNvPr id="497" name="Google Shape;497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OSSTMM (ISECOM) ()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OWASP TOP 10 (OWASP)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-419"/>
              <a:t>PTES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Las anteriores son fuente abierta, por lo que no se debe pagar ni solicitar autorización a la entidad emisora para poder realizar las pruebas.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-419"/>
              <a:t>NIST 800-115 </a:t>
            </a:r>
            <a:r>
              <a:rPr lang="es-419"/>
              <a:t>Enfocada a entidades militares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3"/>
          <p:cNvSpPr txBox="1"/>
          <p:nvPr>
            <p:ph type="title"/>
          </p:nvPr>
        </p:nvSpPr>
        <p:spPr>
          <a:xfrm>
            <a:off x="311700" y="445025"/>
            <a:ext cx="4468200" cy="9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¿Lograste superar el reto?</a:t>
            </a:r>
            <a:endParaRPr/>
          </a:p>
        </p:txBody>
      </p:sp>
      <p:sp>
        <p:nvSpPr>
          <p:cNvPr id="503" name="Google Shape;503;p83"/>
          <p:cNvSpPr txBox="1"/>
          <p:nvPr>
            <p:ph idx="1" type="body"/>
          </p:nvPr>
        </p:nvSpPr>
        <p:spPr>
          <a:xfrm>
            <a:off x="311700" y="1851925"/>
            <a:ext cx="4091400" cy="21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Lógica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Estructura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Componentes web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Cifrado Atbash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Traductores binarios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-419"/>
              <a:t>Código fuente</a:t>
            </a:r>
            <a:endParaRPr/>
          </a:p>
        </p:txBody>
      </p:sp>
      <p:pic>
        <p:nvPicPr>
          <p:cNvPr id="504" name="Google Shape;50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859" y="0"/>
            <a:ext cx="42831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4"/>
          <p:cNvSpPr txBox="1"/>
          <p:nvPr>
            <p:ph type="title"/>
          </p:nvPr>
        </p:nvSpPr>
        <p:spPr>
          <a:xfrm>
            <a:off x="311700" y="16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3: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Distribuciones Linux Orientadas a Ciberseguridad y Arquitecturas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95275"/>
            <a:ext cx="731520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Arquitectura cliente-Servidor</a:t>
            </a:r>
            <a:endParaRPr/>
          </a:p>
        </p:txBody>
      </p:sp>
      <p:pic>
        <p:nvPicPr>
          <p:cNvPr id="520" name="Google Shape;5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950" y="1017725"/>
            <a:ext cx="607609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Utilizando Google como herramienta de hacking</a:t>
            </a:r>
            <a:endParaRPr b="1"/>
          </a:p>
        </p:txBody>
      </p:sp>
      <p:pic>
        <p:nvPicPr>
          <p:cNvPr id="526" name="Google Shape;52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388" y="1017725"/>
            <a:ext cx="7301226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8"/>
          <p:cNvSpPr txBox="1"/>
          <p:nvPr>
            <p:ph type="title"/>
          </p:nvPr>
        </p:nvSpPr>
        <p:spPr>
          <a:xfrm>
            <a:off x="311700" y="423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Dorks (Manos a la obra)</a:t>
            </a:r>
            <a:endParaRPr/>
          </a:p>
        </p:txBody>
      </p:sp>
      <p:pic>
        <p:nvPicPr>
          <p:cNvPr id="532" name="Google Shape;53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48175"/>
            <a:ext cx="8839198" cy="314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Kali Linux vs Parrot OS</a:t>
            </a:r>
            <a:endParaRPr/>
          </a:p>
        </p:txBody>
      </p:sp>
      <p:pic>
        <p:nvPicPr>
          <p:cNvPr id="538" name="Google Shape;53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150" y="1104325"/>
            <a:ext cx="679369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Kali Linux vs Parrot OS</a:t>
            </a:r>
            <a:endParaRPr/>
          </a:p>
        </p:txBody>
      </p:sp>
      <p:pic>
        <p:nvPicPr>
          <p:cNvPr id="544" name="Google Shape;54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8" y="1017725"/>
            <a:ext cx="5094634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4:</a:t>
            </a:r>
            <a:endParaRPr/>
          </a:p>
        </p:txBody>
      </p:sp>
      <p:sp>
        <p:nvSpPr>
          <p:cNvPr id="550" name="Google Shape;550;p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Amenazas cibernéticas comunes (Identificar las herramientas de tu OS de hacking elegido puedes hacer las siguientes técnicas):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Ingeniería Social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Phishing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Ataques de Denegación de Servicio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Malware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DVWA (Reto)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Introducción a la Ciberseguridad y Cumplimiento Legal</a:t>
            </a:r>
            <a:r>
              <a:rPr lang="es-419"/>
              <a:t>:</a:t>
            </a:r>
            <a:endParaRPr/>
          </a:p>
        </p:txBody>
      </p:sp>
      <p:sp>
        <p:nvSpPr>
          <p:cNvPr id="115" name="Google Shape;115;p20"/>
          <p:cNvSpPr txBox="1"/>
          <p:nvPr>
            <p:ph idx="1" type="body"/>
          </p:nvPr>
        </p:nvSpPr>
        <p:spPr>
          <a:xfrm>
            <a:off x="311700" y="1463000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¿Qué es la Ciberseguridad?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Legislación Informática en México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Privacidad de los datos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Conociendo tipos de Ciberataques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Metodologías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425" y="1186200"/>
            <a:ext cx="3659500" cy="36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2"/>
          <p:cNvSpPr txBox="1"/>
          <p:nvPr>
            <p:ph idx="1" type="body"/>
          </p:nvPr>
        </p:nvSpPr>
        <p:spPr>
          <a:xfrm>
            <a:off x="311700" y="322425"/>
            <a:ext cx="8520600" cy="42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Herramientas</a:t>
            </a:r>
            <a:r>
              <a:rPr b="1" lang="es-419"/>
              <a:t>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whois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netcraft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censys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shodan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fierce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theharvester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metagoofil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5:</a:t>
            </a:r>
            <a:endParaRPr/>
          </a:p>
        </p:txBody>
      </p:sp>
      <p:sp>
        <p:nvSpPr>
          <p:cNvPr id="561" name="Google Shape;561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Conociendo a la comunidad</a:t>
            </a:r>
            <a:r>
              <a:rPr b="1" lang="es-419"/>
              <a:t>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Wargames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Red Team vs Blue Team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HackTheBox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Hacker Mindset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Bug Bounty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Tema 5:</a:t>
            </a:r>
            <a:endParaRPr/>
          </a:p>
        </p:txBody>
      </p:sp>
      <p:sp>
        <p:nvSpPr>
          <p:cNvPr id="567" name="Google Shape;567;p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Conociendo a la comunidad: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Wargames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Red Team vs Blue Team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HackTheBox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Hacker Mindset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-419"/>
              <a:t>Bug Bounty</a:t>
            </a:r>
            <a:endParaRPr/>
          </a:p>
        </p:txBody>
      </p:sp>
      <p:pic>
        <p:nvPicPr>
          <p:cNvPr id="568" name="Google Shape;56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525" y="1797602"/>
            <a:ext cx="6268475" cy="290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Cierre del curso</a:t>
            </a:r>
            <a:r>
              <a:rPr lang="es-419"/>
              <a:t>:</a:t>
            </a:r>
            <a:endParaRPr/>
          </a:p>
        </p:txBody>
      </p:sp>
      <p:sp>
        <p:nvSpPr>
          <p:cNvPr id="574" name="Google Shape;574;p9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/>
              <a:t>¿Lograste vulnerar DVWA?</a:t>
            </a:r>
            <a:br>
              <a:rPr b="1" lang="es-419"/>
            </a:br>
            <a:br>
              <a:rPr b="1" lang="es-419"/>
            </a:br>
            <a:r>
              <a:rPr lang="es-419"/>
              <a:t>Entrega tu reporte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Retroalimentación</a:t>
            </a:r>
            <a:endParaRPr/>
          </a:p>
        </p:txBody>
      </p:sp>
      <p:sp>
        <p:nvSpPr>
          <p:cNvPr id="580" name="Google Shape;580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¿Lograste identificar alguna disciplina que haya sido de tu interés?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¿Qué aprendiste en el curso?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¿Has logrado identificar riesgos a los cuales estamos expuestos?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¿Ha cambiado tu mentalidad?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-419"/>
              <a:t>Opina libremente que te ha parecido el curso.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Gracias por tu asistencia.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Distribuciones Linux Orientadas a la Ciberseguridad y Arquitecturas</a:t>
            </a:r>
            <a:r>
              <a:rPr lang="es-419"/>
              <a:t>:</a:t>
            </a:r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311700" y="1463000"/>
            <a:ext cx="8520600" cy="31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Parrot OS - Kali Linux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Arquitectura Cliente - Servidor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Conociendo e Identificando tipos de ataques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Máquinas Virtuales vulnerables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-419"/>
              <a:t>Buscando Información Sensible (Google Dorks)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050" y="2719200"/>
            <a:ext cx="3299826" cy="206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